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1.png" ContentType="image/png"/>
  <Override PartName="/ppt/media/image2.wmf" ContentType="image/x-wmf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044BFFC-9939-49E5-854C-86060343C53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3447360" y="5165280"/>
            <a:ext cx="3194280" cy="38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7227360" y="5165280"/>
            <a:ext cx="2347560" cy="38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BB28C49-2E44-43D0-873C-8657321F5CDF}" type="slidenum"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1</a:t>
            </a:fld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504000" y="5165280"/>
            <a:ext cx="2347560" cy="38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GB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GB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wmf"/><Relationship Id="rId3" Type="http://schemas.openxmlformats.org/officeDocument/2006/relationships/hyperlink" Target="mailto:studium@physik.uzh.ch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 descr=""/>
          <p:cNvPicPr/>
          <p:nvPr/>
        </p:nvPicPr>
        <p:blipFill>
          <a:blip r:embed="rId1"/>
          <a:srcRect l="943" t="17608" r="13989" b="24151"/>
          <a:stretch/>
        </p:blipFill>
        <p:spPr>
          <a:xfrm>
            <a:off x="465840" y="900000"/>
            <a:ext cx="5473080" cy="2518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" name="Textplatzhalter 2"/>
          <p:cNvSpPr/>
          <p:nvPr/>
        </p:nvSpPr>
        <p:spPr>
          <a:xfrm>
            <a:off x="2476800" y="278280"/>
            <a:ext cx="4482360" cy="49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0" rIns="0" tIns="0" bIns="0" anchor="ctr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Source Sans Pro SemiBold"/>
                <a:ea typeface="DejaVu Sans"/>
              </a:rPr>
              <a:t>Physik-Institut</a:t>
            </a:r>
            <a:endParaRPr b="0" lang="en-GB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9" name="Grafik 3" descr=""/>
          <p:cNvPicPr/>
          <p:nvPr/>
        </p:nvPicPr>
        <p:blipFill>
          <a:blip r:embed="rId2"/>
          <a:stretch/>
        </p:blipFill>
        <p:spPr>
          <a:xfrm>
            <a:off x="597600" y="202320"/>
            <a:ext cx="1398600" cy="49896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0" name="Gerader Verbinder 4"/>
          <p:cNvCxnSpPr/>
          <p:nvPr/>
        </p:nvCxnSpPr>
        <p:spPr>
          <a:xfrm>
            <a:off x="2227320" y="219600"/>
            <a:ext cx="4680" cy="541080"/>
          </a:xfrm>
          <a:prstGeom prst="straightConnector1">
            <a:avLst/>
          </a:prstGeom>
          <a:ln w="6480">
            <a:solidFill>
              <a:srgbClr val="808080"/>
            </a:solidFill>
            <a:miter/>
          </a:ln>
        </p:spPr>
      </p:cxnSp>
      <p:sp>
        <p:nvSpPr>
          <p:cNvPr id="11" name=""/>
          <p:cNvSpPr/>
          <p:nvPr/>
        </p:nvSpPr>
        <p:spPr>
          <a:xfrm>
            <a:off x="6120000" y="900000"/>
            <a:ext cx="3454920" cy="2519280"/>
          </a:xfrm>
          <a:prstGeom prst="rect">
            <a:avLst/>
          </a:prstGeom>
          <a:solidFill>
            <a:srgbClr val="eeeeee"/>
          </a:solidFill>
          <a:ln w="0">
            <a:solidFill>
              <a:srgbClr val="cccccc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GB" sz="1800" strike="noStrike" u="none">
              <a:solidFill>
                <a:srgbClr val="000000"/>
              </a:solidFill>
              <a:uFillTx/>
              <a:latin typeface="Arial"/>
              <a:ea typeface="DejaVu Sans"/>
            </a:endParaRPr>
          </a:p>
        </p:txBody>
      </p:sp>
      <p:sp>
        <p:nvSpPr>
          <p:cNvPr id="12" name=""/>
          <p:cNvSpPr/>
          <p:nvPr/>
        </p:nvSpPr>
        <p:spPr>
          <a:xfrm>
            <a:off x="396360" y="3484440"/>
            <a:ext cx="5434920" cy="310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algn="just">
              <a:lnSpc>
                <a:spcPct val="100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Flexibility</a:t>
            </a: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: combination of core and elective courses, experimental and theoretical focus, two options for the duration of the Master’s thesis.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Choice:</a:t>
            </a: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 specialization in a particular area or maintain a broad focus across the discipline. 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Master’s thesis</a:t>
            </a: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:  30 or 50 ECTS credits within one of the research groups.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Research Areas</a:t>
            </a: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:  Astro(particle) &amp; Cosmology, Bio &amp; and Medical Physics, Condensed matter and Particle Physics.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Length</a:t>
            </a: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: 3 semesters (90 ECTS credits),  option of an additional minor (30 ECTS). 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algn="just" defTabSz="914400">
              <a:lnSpc>
                <a:spcPct val="97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Network: </a:t>
            </a: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with external institutes, eg Paul Scherrer Institute (PSI), DESY or CERN.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" name="Titel 2"/>
          <p:cNvSpPr/>
          <p:nvPr/>
        </p:nvSpPr>
        <p:spPr>
          <a:xfrm>
            <a:off x="465840" y="1162440"/>
            <a:ext cx="4934160" cy="1064160"/>
          </a:xfrm>
          <a:prstGeom prst="rect">
            <a:avLst/>
          </a:prstGeom>
          <a:solidFill>
            <a:schemeClr val="lt1">
              <a:alpha val="64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0" rIns="0" tIns="1044000" bIns="0" anchor="t">
            <a:noAutofit/>
          </a:bodyPr>
          <a:p>
            <a:pPr defTabSz="914400">
              <a:lnSpc>
                <a:spcPct val="83000"/>
              </a:lnSpc>
            </a:pPr>
            <a:br>
              <a:rPr sz="15000"/>
            </a:br>
            <a:r>
              <a:rPr b="1" lang="en-GB" sz="15000" strike="noStrike" u="none">
                <a:solidFill>
                  <a:schemeClr val="dk1"/>
                </a:solidFill>
                <a:uFillTx/>
                <a:latin typeface="Source Sans Pro"/>
                <a:ea typeface="DejaVu Sans"/>
              </a:rPr>
              <a:t> </a:t>
            </a:r>
            <a:endParaRPr b="0" lang="en-GB" sz="15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" name=""/>
          <p:cNvSpPr/>
          <p:nvPr/>
        </p:nvSpPr>
        <p:spPr>
          <a:xfrm>
            <a:off x="441720" y="1157040"/>
            <a:ext cx="4957200" cy="1103400"/>
          </a:xfrm>
          <a:prstGeom prst="rect">
            <a:avLst/>
          </a:prstGeom>
          <a:gradFill rotWithShape="0">
            <a:gsLst>
              <a:gs pos="0">
                <a:srgbClr val="eeeeee"/>
              </a:gs>
              <a:gs pos="100000">
                <a:srgbClr val="eeeeee">
                  <a:alpha val="0"/>
                </a:srgbClr>
              </a:gs>
            </a:gsLst>
            <a:lin ang="54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Source Sans Pro"/>
                <a:ea typeface="FandolFang R"/>
              </a:rPr>
              <a:t>Physics Master’s Program</a:t>
            </a:r>
            <a:br>
              <a:rPr sz="2400"/>
            </a:br>
            <a:r>
              <a:rPr b="0" lang="en-GB" sz="2400" strike="noStrike" u="none">
                <a:solidFill>
                  <a:schemeClr val="dk1"/>
                </a:solidFill>
                <a:uFillTx/>
                <a:latin typeface="Source Sans Pro"/>
                <a:ea typeface="FandolFang R"/>
              </a:rPr>
              <a:t>at the University of Zurich</a:t>
            </a:r>
            <a:endParaRPr b="0" lang="en-GB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" name=""/>
          <p:cNvSpPr/>
          <p:nvPr/>
        </p:nvSpPr>
        <p:spPr>
          <a:xfrm>
            <a:off x="6156000" y="989640"/>
            <a:ext cx="5183280" cy="245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DejaVu Sans"/>
              </a:rPr>
              <a:t>Admission</a:t>
            </a:r>
            <a:br>
              <a:rPr sz="1100"/>
            </a:b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DejaVu Sans"/>
              </a:rPr>
              <a:t>Bachelor’s degree in physics  (180 ECTS credits)</a:t>
            </a:r>
            <a:br>
              <a:rPr sz="1100"/>
            </a:b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DejaVu Sans"/>
              </a:rPr>
              <a:t>from recognized university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DejaVu Sans"/>
              </a:rPr>
              <a:t>Registration windows: </a:t>
            </a:r>
            <a:br>
              <a:rPr sz="1100"/>
            </a:b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Fall semester: 1 January – 30 April (recommended)</a:t>
            </a:r>
            <a:br>
              <a:rPr sz="1100"/>
            </a:b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Spring semester: 1 July- 30 November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Fees</a:t>
            </a:r>
            <a:br>
              <a:rPr sz="1100"/>
            </a:b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Tuition Fee per Semester: 820.- 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Contact </a:t>
            </a:r>
            <a:br>
              <a:rPr sz="1100"/>
            </a:b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  <a:hlinkClick r:id="rId3"/>
              </a:rPr>
              <a:t>studium@physik.uzh.ch</a:t>
            </a:r>
            <a:br>
              <a:rPr sz="1100"/>
            </a:br>
            <a:r>
              <a:rPr b="0" lang="en-GB" sz="1100" strike="noStrike" u="none">
                <a:solidFill>
                  <a:schemeClr val="dk1"/>
                </a:solidFill>
                <a:uFillTx/>
                <a:latin typeface="Source Sans Pro Light"/>
                <a:ea typeface="FandolFang R"/>
              </a:rPr>
              <a:t>www.physik.uzh.ch</a:t>
            </a:r>
            <a:endParaRPr b="0" lang="en-GB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9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6" name="" descr=""/>
          <p:cNvPicPr/>
          <p:nvPr/>
        </p:nvPicPr>
        <p:blipFill>
          <a:blip r:embed="rId4"/>
          <a:stretch/>
        </p:blipFill>
        <p:spPr>
          <a:xfrm>
            <a:off x="8820000" y="2700000"/>
            <a:ext cx="719640" cy="71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" name="" descr=""/>
          <p:cNvPicPr/>
          <p:nvPr/>
        </p:nvPicPr>
        <p:blipFill>
          <a:blip r:embed="rId5"/>
          <a:srcRect l="0" t="8461" r="0" b="35296"/>
          <a:stretch/>
        </p:blipFill>
        <p:spPr>
          <a:xfrm>
            <a:off x="6120000" y="3528000"/>
            <a:ext cx="3456000" cy="19436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Application>LibreOffice/24.8.6.2$Linux_X86_64 LibreOffice_project/480$Build-2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2025-06-20T10:38:57Z</dcterms:created>
  <dc:creator/>
  <dc:description/>
  <dc:language>en-GB</dc:language>
  <cp:lastModifiedBy/>
  <cp:lastPrinted>2025-06-25T09:53:08Z</cp:lastPrinted>
  <dcterms:modified xsi:type="dcterms:W3CDTF">2025-06-25T09:53:49Z</dcterms:modified>
  <cp:revision>10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